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801600" cy="9601200" type="A3"/>
  <p:notesSz cx="9926638" cy="14355763"/>
  <p:defaultTextStyle>
    <a:defPPr>
      <a:defRPr lang="ja-JP"/>
    </a:defPPr>
    <a:lvl1pPr marL="0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39965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79930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19894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59858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199822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39787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79752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19717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CC"/>
    <a:srgbClr val="CCFFFF"/>
    <a:srgbClr val="FF3300"/>
    <a:srgbClr val="33CC33"/>
    <a:srgbClr val="3399FF"/>
    <a:srgbClr val="99FF3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60" y="-18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229" cy="717631"/>
          </a:xfrm>
          <a:prstGeom prst="rect">
            <a:avLst/>
          </a:prstGeom>
        </p:spPr>
        <p:txBody>
          <a:bodyPr vert="horz" lIns="90729" tIns="45365" rIns="90729" bIns="4536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2266" y="1"/>
            <a:ext cx="4302802" cy="717631"/>
          </a:xfrm>
          <a:prstGeom prst="rect">
            <a:avLst/>
          </a:prstGeom>
        </p:spPr>
        <p:txBody>
          <a:bodyPr vert="horz" lIns="90729" tIns="45365" rIns="90729" bIns="45365" rtlCol="0"/>
          <a:lstStyle>
            <a:lvl1pPr algn="r">
              <a:defRPr sz="1200"/>
            </a:lvl1pPr>
          </a:lstStyle>
          <a:p>
            <a:fld id="{8A92FE2E-4105-4455-AB96-E6EA7746F43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3188" y="1076325"/>
            <a:ext cx="7180262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29" tIns="45365" rIns="90729" bIns="4536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2351" y="6818279"/>
            <a:ext cx="7941940" cy="6460251"/>
          </a:xfrm>
          <a:prstGeom prst="rect">
            <a:avLst/>
          </a:prstGeom>
        </p:spPr>
        <p:txBody>
          <a:bodyPr vert="horz" lIns="90729" tIns="45365" rIns="90729" bIns="4536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3634980"/>
            <a:ext cx="4301229" cy="717629"/>
          </a:xfrm>
          <a:prstGeom prst="rect">
            <a:avLst/>
          </a:prstGeom>
        </p:spPr>
        <p:txBody>
          <a:bodyPr vert="horz" lIns="90729" tIns="45365" rIns="90729" bIns="4536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2266" y="13634980"/>
            <a:ext cx="4302802" cy="717629"/>
          </a:xfrm>
          <a:prstGeom prst="rect">
            <a:avLst/>
          </a:prstGeom>
        </p:spPr>
        <p:txBody>
          <a:bodyPr vert="horz" lIns="90729" tIns="45365" rIns="90729" bIns="45365" rtlCol="0" anchor="b"/>
          <a:lstStyle>
            <a:lvl1pPr algn="r">
              <a:defRPr sz="1200"/>
            </a:lvl1pPr>
          </a:lstStyle>
          <a:p>
            <a:fld id="{40E068D8-E1D0-4717-8ED0-8B5BD2F86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9133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7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9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79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19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5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9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39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79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19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3A1E-1D29-41A0-8788-9E15DC9434B0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5563-7950-43B5-9B59-C90918F3BD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429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3A1E-1D29-41A0-8788-9E15DC9434B0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5563-7950-43B5-9B59-C90918F3BD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228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495"/>
            <a:ext cx="2880360" cy="819213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0" y="384495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3A1E-1D29-41A0-8788-9E15DC9434B0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5563-7950-43B5-9B59-C90918F3BD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1762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3A1E-1D29-41A0-8788-9E15DC9434B0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5563-7950-43B5-9B59-C90918F3BD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003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9" y="6169662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9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3996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7993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91989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5985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19982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3978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7975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1971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3A1E-1D29-41A0-8788-9E15DC9434B0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5563-7950-43B5-9B59-C90918F3BD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03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0" y="2240282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07480" y="2240282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3A1E-1D29-41A0-8788-9E15DC9434B0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5563-7950-43B5-9B59-C90918F3BD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918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9965" indent="0">
              <a:buNone/>
              <a:defRPr sz="2800" b="1"/>
            </a:lvl2pPr>
            <a:lvl3pPr marL="1279930" indent="0">
              <a:buNone/>
              <a:defRPr sz="2500" b="1"/>
            </a:lvl3pPr>
            <a:lvl4pPr marL="1919894" indent="0">
              <a:buNone/>
              <a:defRPr sz="2100" b="1"/>
            </a:lvl4pPr>
            <a:lvl5pPr marL="2559858" indent="0">
              <a:buNone/>
              <a:defRPr sz="2100" b="1"/>
            </a:lvl5pPr>
            <a:lvl6pPr marL="3199822" indent="0">
              <a:buNone/>
              <a:defRPr sz="2100" b="1"/>
            </a:lvl6pPr>
            <a:lvl7pPr marL="3839787" indent="0">
              <a:buNone/>
              <a:defRPr sz="2100" b="1"/>
            </a:lvl7pPr>
            <a:lvl8pPr marL="4479752" indent="0">
              <a:buNone/>
              <a:defRPr sz="2100" b="1"/>
            </a:lvl8pPr>
            <a:lvl9pPr marL="5119717" indent="0">
              <a:buNone/>
              <a:defRPr sz="21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6" cy="895667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9965" indent="0">
              <a:buNone/>
              <a:defRPr sz="2800" b="1"/>
            </a:lvl2pPr>
            <a:lvl3pPr marL="1279930" indent="0">
              <a:buNone/>
              <a:defRPr sz="2500" b="1"/>
            </a:lvl3pPr>
            <a:lvl4pPr marL="1919894" indent="0">
              <a:buNone/>
              <a:defRPr sz="2100" b="1"/>
            </a:lvl4pPr>
            <a:lvl5pPr marL="2559858" indent="0">
              <a:buNone/>
              <a:defRPr sz="2100" b="1"/>
            </a:lvl5pPr>
            <a:lvl6pPr marL="3199822" indent="0">
              <a:buNone/>
              <a:defRPr sz="2100" b="1"/>
            </a:lvl6pPr>
            <a:lvl7pPr marL="3839787" indent="0">
              <a:buNone/>
              <a:defRPr sz="2100" b="1"/>
            </a:lvl7pPr>
            <a:lvl8pPr marL="4479752" indent="0">
              <a:buNone/>
              <a:defRPr sz="2100" b="1"/>
            </a:lvl8pPr>
            <a:lvl9pPr marL="5119717" indent="0">
              <a:buNone/>
              <a:defRPr sz="21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6" cy="553180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3A1E-1D29-41A0-8788-9E15DC9434B0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5563-7950-43B5-9B59-C90918F3BD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249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3A1E-1D29-41A0-8788-9E15DC9434B0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5563-7950-43B5-9B59-C90918F3BD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1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3A1E-1D29-41A0-8788-9E15DC9434B0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5563-7950-43B5-9B59-C90918F3BD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620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9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1" y="382272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3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2"/>
            <a:ext cx="4211639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39965" indent="0">
              <a:buNone/>
              <a:defRPr sz="1700"/>
            </a:lvl2pPr>
            <a:lvl3pPr marL="1279930" indent="0">
              <a:buNone/>
              <a:defRPr sz="1300"/>
            </a:lvl3pPr>
            <a:lvl4pPr marL="1919894" indent="0">
              <a:buNone/>
              <a:defRPr sz="1300"/>
            </a:lvl4pPr>
            <a:lvl5pPr marL="2559858" indent="0">
              <a:buNone/>
              <a:defRPr sz="1300"/>
            </a:lvl5pPr>
            <a:lvl6pPr marL="3199822" indent="0">
              <a:buNone/>
              <a:defRPr sz="1300"/>
            </a:lvl6pPr>
            <a:lvl7pPr marL="3839787" indent="0">
              <a:buNone/>
              <a:defRPr sz="1300"/>
            </a:lvl7pPr>
            <a:lvl8pPr marL="4479752" indent="0">
              <a:buNone/>
              <a:defRPr sz="1300"/>
            </a:lvl8pPr>
            <a:lvl9pPr marL="5119717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3A1E-1D29-41A0-8788-9E15DC9434B0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5563-7950-43B5-9B59-C90918F3BD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659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39965" indent="0">
              <a:buNone/>
              <a:defRPr sz="3900"/>
            </a:lvl2pPr>
            <a:lvl3pPr marL="1279930" indent="0">
              <a:buNone/>
              <a:defRPr sz="3300"/>
            </a:lvl3pPr>
            <a:lvl4pPr marL="1919894" indent="0">
              <a:buNone/>
              <a:defRPr sz="2800"/>
            </a:lvl4pPr>
            <a:lvl5pPr marL="2559858" indent="0">
              <a:buNone/>
              <a:defRPr sz="2800"/>
            </a:lvl5pPr>
            <a:lvl6pPr marL="3199822" indent="0">
              <a:buNone/>
              <a:defRPr sz="2800"/>
            </a:lvl6pPr>
            <a:lvl7pPr marL="3839787" indent="0">
              <a:buNone/>
              <a:defRPr sz="2800"/>
            </a:lvl7pPr>
            <a:lvl8pPr marL="4479752" indent="0">
              <a:buNone/>
              <a:defRPr sz="2800"/>
            </a:lvl8pPr>
            <a:lvl9pPr marL="5119717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39965" indent="0">
              <a:buNone/>
              <a:defRPr sz="1700"/>
            </a:lvl2pPr>
            <a:lvl3pPr marL="1279930" indent="0">
              <a:buNone/>
              <a:defRPr sz="1300"/>
            </a:lvl3pPr>
            <a:lvl4pPr marL="1919894" indent="0">
              <a:buNone/>
              <a:defRPr sz="1300"/>
            </a:lvl4pPr>
            <a:lvl5pPr marL="2559858" indent="0">
              <a:buNone/>
              <a:defRPr sz="1300"/>
            </a:lvl5pPr>
            <a:lvl6pPr marL="3199822" indent="0">
              <a:buNone/>
              <a:defRPr sz="1300"/>
            </a:lvl6pPr>
            <a:lvl7pPr marL="3839787" indent="0">
              <a:buNone/>
              <a:defRPr sz="1300"/>
            </a:lvl7pPr>
            <a:lvl8pPr marL="4479752" indent="0">
              <a:buNone/>
              <a:defRPr sz="1300"/>
            </a:lvl8pPr>
            <a:lvl9pPr marL="5119717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3A1E-1D29-41A0-8788-9E15DC9434B0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5563-7950-43B5-9B59-C90918F3BD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5758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7993" tIns="63997" rIns="127993" bIns="63997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2"/>
            <a:ext cx="11521440" cy="6336348"/>
          </a:xfrm>
          <a:prstGeom prst="rect">
            <a:avLst/>
          </a:prstGeom>
        </p:spPr>
        <p:txBody>
          <a:bodyPr vert="horz" lIns="127993" tIns="63997" rIns="127993" bIns="63997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2"/>
            <a:ext cx="2987040" cy="511175"/>
          </a:xfrm>
          <a:prstGeom prst="rect">
            <a:avLst/>
          </a:prstGeom>
        </p:spPr>
        <p:txBody>
          <a:bodyPr vert="horz" lIns="127993" tIns="63997" rIns="127993" bIns="6399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43A1E-1D29-41A0-8788-9E15DC9434B0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2"/>
            <a:ext cx="4053840" cy="511175"/>
          </a:xfrm>
          <a:prstGeom prst="rect">
            <a:avLst/>
          </a:prstGeom>
        </p:spPr>
        <p:txBody>
          <a:bodyPr vert="horz" lIns="127993" tIns="63997" rIns="127993" bIns="6399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2"/>
            <a:ext cx="2987040" cy="511175"/>
          </a:xfrm>
          <a:prstGeom prst="rect">
            <a:avLst/>
          </a:prstGeom>
        </p:spPr>
        <p:txBody>
          <a:bodyPr vert="horz" lIns="127993" tIns="63997" rIns="127993" bIns="6399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25563-7950-43B5-9B59-C90918F3BD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963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930" rtl="0" eaLnBrk="1" latinLnBrk="0" hangingPunct="1">
        <a:spcBef>
          <a:spcPct val="0"/>
        </a:spcBef>
        <a:buNone/>
        <a:defRPr kumimoji="1" sz="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9974" indent="-479974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942" indent="-399977" algn="l" defTabSz="1279930" rtl="0" eaLnBrk="1" latinLnBrk="0" hangingPunct="1">
        <a:spcBef>
          <a:spcPct val="20000"/>
        </a:spcBef>
        <a:buFont typeface="Arial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599912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875" indent="-319982" algn="l" defTabSz="127993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840" indent="-319982" algn="l" defTabSz="1279930" rtl="0" eaLnBrk="1" latinLnBrk="0" hangingPunct="1">
        <a:spcBef>
          <a:spcPct val="20000"/>
        </a:spcBef>
        <a:buFont typeface="Arial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19805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59770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734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39699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65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9930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894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59858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99822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39787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79752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19717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2531555" y="4152528"/>
            <a:ext cx="5393114" cy="151217"/>
          </a:xfrm>
          <a:prstGeom prst="round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7" name="Picture 3" descr="\\192.168.11.106\写真・動画\ビデオ・映像類\写真記録・映像記録\今後使えそうな写真\壁紙\36713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" t="315" r="173" b="82889"/>
          <a:stretch/>
        </p:blipFill>
        <p:spPr bwMode="auto">
          <a:xfrm>
            <a:off x="381698" y="-189397"/>
            <a:ext cx="11996532" cy="103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角丸四角形 26"/>
          <p:cNvSpPr/>
          <p:nvPr/>
        </p:nvSpPr>
        <p:spPr>
          <a:xfrm>
            <a:off x="2493556" y="4512568"/>
            <a:ext cx="4757121" cy="151217"/>
          </a:xfrm>
          <a:prstGeom prst="round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993" tIns="63997" rIns="127993" bIns="63997"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3"/>
          <p:cNvSpPr txBox="1"/>
          <p:nvPr/>
        </p:nvSpPr>
        <p:spPr>
          <a:xfrm>
            <a:off x="3038991" y="664461"/>
            <a:ext cx="6581082" cy="51562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1" vert="horz" wrap="square" lIns="127993" tIns="63997" rIns="127993" bIns="63997" numCol="1" spcCol="0" rtlCol="0" fromWordArt="0" anchor="t" anchorCtr="0" forceAA="0" compatLnSpc="1">
            <a:noAutofit/>
          </a:bodyPr>
          <a:lstStyle/>
          <a:p>
            <a:pPr indent="88884" algn="ctr"/>
            <a:r>
              <a:rPr lang="ja-JP" altLang="en-US" sz="3100" dirty="0">
                <a:solidFill>
                  <a:srgbClr val="F4182D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Times New Roman"/>
                <a:ea typeface="HGS創英角ﾎﾟｯﾌﾟ体"/>
              </a:rPr>
              <a:t>未就園児・卒園児の皆様へ</a:t>
            </a:r>
            <a:endParaRPr lang="ja-JP" altLang="en-US" sz="3100" dirty="0">
              <a:latin typeface="Times New Roman"/>
              <a:ea typeface="Ｙ．ＯｚＦｏｎｔ４"/>
            </a:endParaRPr>
          </a:p>
        </p:txBody>
      </p:sp>
      <p:sp>
        <p:nvSpPr>
          <p:cNvPr id="12" name="テキスト ボックス 7"/>
          <p:cNvSpPr txBox="1"/>
          <p:nvPr/>
        </p:nvSpPr>
        <p:spPr>
          <a:xfrm>
            <a:off x="-43654" y="3096876"/>
            <a:ext cx="12953528" cy="4046573"/>
          </a:xfrm>
          <a:prstGeom prst="flowChartAlternateProcess">
            <a:avLst/>
          </a:prstGeom>
          <a:noFill/>
          <a:ln w="6350">
            <a:noFill/>
          </a:ln>
        </p:spPr>
        <p:txBody>
          <a:bodyPr rot="0" spcFirstLastPara="0" vert="horz" wrap="square" lIns="127993" tIns="63997" rIns="127993" bIns="6399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511028" indent="-1256820" algn="just"/>
            <a:r>
              <a:rPr lang="en-US" sz="1500" dirty="0">
                <a:solidFill>
                  <a:srgbClr val="000000"/>
                </a:solidFill>
                <a:latin typeface="HGS創英角ﾎﾟｯﾌﾟ体"/>
                <a:ea typeface="Ｙ．ＯｚＦｏｎｔ４"/>
              </a:rPr>
              <a:t> </a:t>
            </a:r>
            <a:endParaRPr lang="ja-JP" altLang="en-US" sz="1300" dirty="0">
              <a:latin typeface="Times New Roman"/>
              <a:ea typeface="Ｙ．ＯｚＦｏｎｔ４"/>
            </a:endParaRPr>
          </a:p>
          <a:p>
            <a:pPr indent="462197" algn="just"/>
            <a:r>
              <a:rPr lang="en-US" altLang="ja-JP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【</a:t>
            </a:r>
            <a:r>
              <a:rPr lang="ja-JP" altLang="en-US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日　　  時</a:t>
            </a:r>
            <a:r>
              <a:rPr lang="en-US" altLang="ja-JP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】</a:t>
            </a:r>
            <a:r>
              <a:rPr lang="ja-JP" altLang="en-US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　 １０月１１日</a:t>
            </a:r>
            <a:r>
              <a:rPr lang="en-US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(</a:t>
            </a:r>
            <a:r>
              <a:rPr lang="ja-JP" altLang="en-US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土</a:t>
            </a:r>
            <a:r>
              <a:rPr lang="en-US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)</a:t>
            </a:r>
            <a:r>
              <a:rPr lang="ja-JP" altLang="en-US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　１０：００集合　</a:t>
            </a:r>
            <a:endParaRPr lang="ja-JP" altLang="en-US" sz="2100" dirty="0">
              <a:latin typeface="HGP創英角ﾎﾟｯﾌﾟ体" pitchFamily="50" charset="-128"/>
              <a:ea typeface="HGP創英角ﾎﾟｯﾌﾟ体" pitchFamily="50" charset="-128"/>
            </a:endParaRPr>
          </a:p>
          <a:p>
            <a:pPr indent="462197" algn="just">
              <a:lnSpc>
                <a:spcPts val="1399"/>
              </a:lnSpc>
            </a:pPr>
            <a:r>
              <a:rPr lang="en-US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 </a:t>
            </a:r>
            <a:endParaRPr lang="en-US" sz="2100" dirty="0">
              <a:latin typeface="HGP創英角ﾎﾟｯﾌﾟ体" pitchFamily="50" charset="-128"/>
              <a:ea typeface="HGP創英角ﾎﾟｯﾌﾟ体" pitchFamily="50" charset="-128"/>
            </a:endParaRPr>
          </a:p>
          <a:p>
            <a:pPr indent="462197" algn="just">
              <a:lnSpc>
                <a:spcPts val="1399"/>
              </a:lnSpc>
            </a:pPr>
            <a:r>
              <a:rPr lang="ja-JP" altLang="en-US" sz="2100" dirty="0">
                <a:solidFill>
                  <a:srgbClr val="002060"/>
                </a:solidFill>
                <a:uFill>
                  <a:solidFill>
                    <a:srgbClr val="FFFF00"/>
                  </a:solidFill>
                </a:uFill>
                <a:latin typeface="HGP創英角ﾎﾟｯﾌﾟ体" pitchFamily="50" charset="-128"/>
                <a:ea typeface="HGP創英角ﾎﾟｯﾌﾟ体" pitchFamily="50" charset="-128"/>
              </a:rPr>
              <a:t>　　　　　　　　　　未就園児・卒園児競技は１０：２０頃に行います</a:t>
            </a:r>
            <a:endParaRPr lang="en-US" altLang="ja-JP" sz="2100" dirty="0">
              <a:solidFill>
                <a:srgbClr val="002060"/>
              </a:solidFill>
              <a:uFill>
                <a:solidFill>
                  <a:srgbClr val="FFFF00"/>
                </a:solidFill>
              </a:u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indent="462197" algn="just">
              <a:lnSpc>
                <a:spcPts val="1399"/>
              </a:lnSpc>
            </a:pPr>
            <a:endParaRPr lang="en-US" altLang="ja-JP" sz="2100" dirty="0">
              <a:solidFill>
                <a:srgbClr val="002060"/>
              </a:solidFill>
              <a:uFill>
                <a:solidFill>
                  <a:srgbClr val="FFFF00"/>
                </a:solidFill>
              </a:u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indent="462197" algn="just">
              <a:lnSpc>
                <a:spcPts val="1399"/>
              </a:lnSpc>
            </a:pPr>
            <a:r>
              <a:rPr lang="ja-JP" altLang="en-US" sz="2100" dirty="0">
                <a:solidFill>
                  <a:srgbClr val="002060"/>
                </a:solidFill>
                <a:uFill>
                  <a:solidFill>
                    <a:srgbClr val="FFFF00"/>
                  </a:solidFill>
                </a:uFill>
                <a:latin typeface="HGP創英角ﾎﾟｯﾌﾟ体" pitchFamily="50" charset="-128"/>
                <a:ea typeface="HGP創英角ﾎﾟｯﾌﾟ体" pitchFamily="50" charset="-128"/>
              </a:rPr>
              <a:t>　　　　　　　　　　雨天の場合は１２日</a:t>
            </a:r>
            <a:r>
              <a:rPr lang="en-US" sz="2100" dirty="0">
                <a:solidFill>
                  <a:srgbClr val="002060"/>
                </a:solidFill>
                <a:uFill>
                  <a:solidFill>
                    <a:srgbClr val="FFFF00"/>
                  </a:solidFill>
                </a:uFill>
                <a:latin typeface="HGP創英角ﾎﾟｯﾌﾟ体" pitchFamily="50" charset="-128"/>
                <a:ea typeface="HGP創英角ﾎﾟｯﾌﾟ体" pitchFamily="50" charset="-128"/>
              </a:rPr>
              <a:t>(</a:t>
            </a:r>
            <a:r>
              <a:rPr lang="ja-JP" altLang="en-US" sz="2100" dirty="0">
                <a:solidFill>
                  <a:srgbClr val="002060"/>
                </a:solidFill>
                <a:uFill>
                  <a:solidFill>
                    <a:srgbClr val="FFFF00"/>
                  </a:solidFill>
                </a:uFill>
                <a:latin typeface="HGP創英角ﾎﾟｯﾌﾟ体" pitchFamily="50" charset="-128"/>
                <a:ea typeface="HGP創英角ﾎﾟｯﾌﾟ体" pitchFamily="50" charset="-128"/>
              </a:rPr>
              <a:t>日</a:t>
            </a:r>
            <a:r>
              <a:rPr lang="en-US" sz="2100" dirty="0">
                <a:solidFill>
                  <a:srgbClr val="002060"/>
                </a:solidFill>
                <a:uFill>
                  <a:solidFill>
                    <a:srgbClr val="FFFF00"/>
                  </a:solidFill>
                </a:uFill>
                <a:latin typeface="HGP創英角ﾎﾟｯﾌﾟ体" pitchFamily="50" charset="-128"/>
                <a:ea typeface="HGP創英角ﾎﾟｯﾌﾟ体" pitchFamily="50" charset="-128"/>
              </a:rPr>
              <a:t>)</a:t>
            </a:r>
            <a:r>
              <a:rPr lang="ja-JP" altLang="en-US" sz="2100" dirty="0">
                <a:solidFill>
                  <a:srgbClr val="002060"/>
                </a:solidFill>
                <a:uFill>
                  <a:solidFill>
                    <a:srgbClr val="FFFF00"/>
                  </a:solidFill>
                </a:uFill>
                <a:latin typeface="HGP創英角ﾎﾟｯﾌﾟ体" pitchFamily="50" charset="-128"/>
                <a:ea typeface="HGP創英角ﾎﾟｯﾌﾟ体" pitchFamily="50" charset="-128"/>
              </a:rPr>
              <a:t>または</a:t>
            </a:r>
            <a:r>
              <a:rPr lang="ja-JP" altLang="en-US" sz="2100" dirty="0" smtClean="0">
                <a:solidFill>
                  <a:srgbClr val="002060"/>
                </a:solidFill>
                <a:uFill>
                  <a:solidFill>
                    <a:srgbClr val="FFFF00"/>
                  </a:solidFill>
                </a:uFill>
                <a:latin typeface="HGP創英角ﾎﾟｯﾌﾟ体" pitchFamily="50" charset="-128"/>
                <a:ea typeface="HGP創英角ﾎﾟｯﾌﾟ体" pitchFamily="50" charset="-128"/>
              </a:rPr>
              <a:t>１６日（木</a:t>
            </a:r>
            <a:r>
              <a:rPr lang="en-US" sz="2100" dirty="0" smtClean="0">
                <a:solidFill>
                  <a:srgbClr val="002060"/>
                </a:solidFill>
                <a:uFill>
                  <a:solidFill>
                    <a:srgbClr val="FFFF00"/>
                  </a:solidFill>
                </a:uFill>
                <a:latin typeface="HGP創英角ﾎﾟｯﾌﾟ体" pitchFamily="50" charset="-128"/>
                <a:ea typeface="HGP創英角ﾎﾟｯﾌﾟ体" pitchFamily="50" charset="-128"/>
              </a:rPr>
              <a:t>)</a:t>
            </a:r>
            <a:endParaRPr lang="ja-JP" altLang="en-US" sz="2100" dirty="0">
              <a:latin typeface="HGP創英角ﾎﾟｯﾌﾟ体" pitchFamily="50" charset="-128"/>
              <a:ea typeface="HGP創英角ﾎﾟｯﾌﾟ体" pitchFamily="50" charset="-128"/>
            </a:endParaRPr>
          </a:p>
          <a:p>
            <a:pPr indent="3235376" algn="just">
              <a:lnSpc>
                <a:spcPts val="1399"/>
              </a:lnSpc>
            </a:pPr>
            <a:r>
              <a:rPr lang="en-US" sz="2100" dirty="0">
                <a:solidFill>
                  <a:srgbClr val="002060"/>
                </a:solidFill>
                <a:uFill>
                  <a:solidFill>
                    <a:srgbClr val="FFFF00"/>
                  </a:solidFill>
                </a:uFill>
                <a:latin typeface="HGP創英角ﾎﾟｯﾌﾟ体" pitchFamily="50" charset="-128"/>
                <a:ea typeface="HGP創英角ﾎﾟｯﾌﾟ体" pitchFamily="50" charset="-128"/>
              </a:rPr>
              <a:t> </a:t>
            </a:r>
            <a:endParaRPr lang="ja-JP" altLang="en-US" sz="2100" dirty="0">
              <a:latin typeface="HGP創英角ﾎﾟｯﾌﾟ体" pitchFamily="50" charset="-128"/>
              <a:ea typeface="HGP創英角ﾎﾟｯﾌﾟ体" pitchFamily="50" charset="-128"/>
            </a:endParaRPr>
          </a:p>
          <a:p>
            <a:pPr indent="462197" algn="just"/>
            <a:r>
              <a:rPr lang="en-US" altLang="ja-JP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【</a:t>
            </a:r>
            <a:r>
              <a:rPr lang="ja-JP" altLang="en-US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集合場所</a:t>
            </a:r>
            <a:r>
              <a:rPr lang="en-US" altLang="ja-JP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】</a:t>
            </a:r>
            <a:r>
              <a:rPr lang="ja-JP" altLang="en-US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　 サウススポーツパーク</a:t>
            </a:r>
            <a:r>
              <a:rPr lang="en-US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(</a:t>
            </a:r>
            <a:r>
              <a:rPr lang="ja-JP" altLang="en-US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認定こども園ふたば　正門右側の広場</a:t>
            </a:r>
            <a:r>
              <a:rPr lang="en-US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)</a:t>
            </a:r>
            <a:endParaRPr lang="ja-JP" altLang="en-US" sz="2100" dirty="0">
              <a:latin typeface="HGP創英角ﾎﾟｯﾌﾟ体" pitchFamily="50" charset="-128"/>
              <a:ea typeface="HGP創英角ﾎﾟｯﾌﾟ体" pitchFamily="50" charset="-128"/>
            </a:endParaRPr>
          </a:p>
          <a:p>
            <a:pPr indent="3022943"/>
            <a:r>
              <a:rPr lang="ja-JP" altLang="en-US" sz="2100" dirty="0">
                <a:solidFill>
                  <a:srgbClr val="002060"/>
                </a:solidFill>
                <a:latin typeface="HGP創英角ﾎﾟｯﾌﾟ体" pitchFamily="50" charset="-128"/>
                <a:ea typeface="HGP創英角ﾎﾟｯﾌﾟ体" pitchFamily="50" charset="-128"/>
              </a:rPr>
              <a:t>　入口２付近のミニーちゃんの看板のところ</a:t>
            </a:r>
            <a:endParaRPr lang="ja-JP" altLang="en-US" sz="2100" dirty="0">
              <a:latin typeface="HGP創英角ﾎﾟｯﾌﾟ体" pitchFamily="50" charset="-128"/>
              <a:ea typeface="HGP創英角ﾎﾟｯﾌﾟ体" pitchFamily="50" charset="-128"/>
            </a:endParaRPr>
          </a:p>
          <a:p>
            <a:pPr indent="-124438" algn="just"/>
            <a:r>
              <a:rPr lang="ja-JP" dirty="0">
                <a:solidFill>
                  <a:srgbClr val="FF0000"/>
                </a:solidFill>
                <a:effectLst/>
                <a:latin typeface="Times New Roman"/>
                <a:ea typeface="HGP創英角ｺﾞｼｯｸUB"/>
              </a:rPr>
              <a:t>　</a:t>
            </a:r>
            <a:r>
              <a:rPr lang="en-US" altLang="ja-JP" dirty="0" smtClean="0">
                <a:solidFill>
                  <a:srgbClr val="FF0000"/>
                </a:solidFill>
                <a:effectLst/>
                <a:latin typeface="国鉄方向幕書体OTF" pitchFamily="50" charset="-128"/>
                <a:ea typeface="国鉄方向幕書体OTF" pitchFamily="50" charset="-128"/>
              </a:rPr>
              <a:t>  </a:t>
            </a:r>
            <a:r>
              <a:rPr lang="en-US" altLang="ja-JP" sz="1500" dirty="0">
                <a:solidFill>
                  <a:srgbClr val="FF0000"/>
                </a:solidFill>
                <a:latin typeface="国鉄方向幕書体OTF" pitchFamily="50" charset="-128"/>
                <a:ea typeface="国鉄方向幕書体OTF" pitchFamily="50" charset="-128"/>
              </a:rPr>
              <a:t>※</a:t>
            </a:r>
            <a:r>
              <a:rPr lang="ja-JP" altLang="en-US" sz="1500" dirty="0">
                <a:solidFill>
                  <a:srgbClr val="FF0000"/>
                </a:solidFill>
                <a:latin typeface="国鉄方向幕書体OTF" pitchFamily="50" charset="-128"/>
                <a:ea typeface="国鉄方向幕書体OTF" pitchFamily="50" charset="-128"/>
              </a:rPr>
              <a:t>天候不良等で延期の場合は当日６：３０頃ホームページでお知らせ致します。</a:t>
            </a:r>
            <a:endParaRPr lang="ja-JP" altLang="en-US" sz="1500" dirty="0">
              <a:latin typeface="国鉄方向幕書体OTF" pitchFamily="50" charset="-128"/>
              <a:ea typeface="国鉄方向幕書体OTF" pitchFamily="50" charset="-128"/>
            </a:endParaRPr>
          </a:p>
          <a:p>
            <a:pPr indent="-86218" algn="just"/>
            <a:r>
              <a:rPr lang="ja-JP" altLang="en-US" sz="1500" dirty="0">
                <a:solidFill>
                  <a:srgbClr val="FF0000"/>
                </a:solidFill>
                <a:latin typeface="国鉄方向幕書体OTF" pitchFamily="50" charset="-128"/>
                <a:ea typeface="国鉄方向幕書体OTF" pitchFamily="50" charset="-128"/>
              </a:rPr>
              <a:t>　　　</a:t>
            </a:r>
            <a:r>
              <a:rPr lang="en-US" altLang="ja-JP" sz="1500" dirty="0">
                <a:solidFill>
                  <a:schemeClr val="tx2">
                    <a:lumMod val="50000"/>
                  </a:schemeClr>
                </a:solidFill>
                <a:latin typeface="国鉄方向幕書体OTF" pitchFamily="50" charset="-128"/>
                <a:ea typeface="国鉄方向幕書体OTF" pitchFamily="50" charset="-128"/>
              </a:rPr>
              <a:t>※</a:t>
            </a:r>
            <a:r>
              <a:rPr lang="ja-JP" altLang="en-US" sz="1500" dirty="0">
                <a:solidFill>
                  <a:schemeClr val="tx2">
                    <a:lumMod val="50000"/>
                  </a:schemeClr>
                </a:solidFill>
                <a:latin typeface="国鉄方向幕書体OTF" pitchFamily="50" charset="-128"/>
                <a:ea typeface="国鉄方向幕書体OTF" pitchFamily="50" charset="-128"/>
              </a:rPr>
              <a:t>動きやすい服装と靴でお越し下さい。</a:t>
            </a:r>
            <a:endParaRPr lang="en-US" altLang="ja-JP" sz="1500" dirty="0">
              <a:solidFill>
                <a:schemeClr val="tx2">
                  <a:lumMod val="50000"/>
                </a:schemeClr>
              </a:solidFill>
              <a:latin typeface="国鉄方向幕書体OTF" pitchFamily="50" charset="-128"/>
              <a:ea typeface="国鉄方向幕書体OTF" pitchFamily="50" charset="-128"/>
            </a:endParaRPr>
          </a:p>
          <a:p>
            <a:pPr indent="-86218" algn="just"/>
            <a:r>
              <a:rPr lang="ja-JP" altLang="en-US" sz="1500" dirty="0">
                <a:solidFill>
                  <a:schemeClr val="tx2">
                    <a:lumMod val="50000"/>
                  </a:schemeClr>
                </a:solidFill>
                <a:latin typeface="国鉄方向幕書体OTF" pitchFamily="50" charset="-128"/>
                <a:ea typeface="国鉄方向幕書体OTF" pitchFamily="50" charset="-128"/>
              </a:rPr>
              <a:t>　　　</a:t>
            </a:r>
            <a:r>
              <a:rPr lang="en-US" altLang="ja-JP" sz="1500" dirty="0">
                <a:solidFill>
                  <a:schemeClr val="tx2">
                    <a:lumMod val="50000"/>
                  </a:schemeClr>
                </a:solidFill>
                <a:latin typeface="国鉄方向幕書体OTF" pitchFamily="50" charset="-128"/>
                <a:ea typeface="国鉄方向幕書体OTF" pitchFamily="50" charset="-128"/>
              </a:rPr>
              <a:t>※</a:t>
            </a:r>
            <a:r>
              <a:rPr lang="ja-JP" altLang="en-US" sz="1500" dirty="0">
                <a:solidFill>
                  <a:schemeClr val="tx2">
                    <a:lumMod val="50000"/>
                  </a:schemeClr>
                </a:solidFill>
                <a:latin typeface="国鉄方向幕書体OTF" pitchFamily="50" charset="-128"/>
                <a:ea typeface="国鉄方向幕書体OTF" pitchFamily="50" charset="-128"/>
              </a:rPr>
              <a:t>競技終了後はお土産をもらったら自由解散となります。</a:t>
            </a:r>
          </a:p>
          <a:p>
            <a:r>
              <a:rPr lang="ja-JP" altLang="en-US" sz="1500" dirty="0">
                <a:solidFill>
                  <a:schemeClr val="tx2">
                    <a:lumMod val="50000"/>
                  </a:schemeClr>
                </a:solidFill>
                <a:latin typeface="国鉄方向幕書体OTF" pitchFamily="50" charset="-128"/>
                <a:ea typeface="国鉄方向幕書体OTF" pitchFamily="50" charset="-128"/>
              </a:rPr>
              <a:t>　　　</a:t>
            </a:r>
            <a:r>
              <a:rPr lang="ja-JP" altLang="ja-JP" sz="1500" dirty="0">
                <a:solidFill>
                  <a:schemeClr val="tx2">
                    <a:lumMod val="50000"/>
                  </a:schemeClr>
                </a:solidFill>
                <a:latin typeface="国鉄方向幕書体OTF" pitchFamily="50" charset="-128"/>
                <a:ea typeface="国鉄方向幕書体OTF" pitchFamily="50" charset="-128"/>
              </a:rPr>
              <a:t>※</a:t>
            </a:r>
            <a:r>
              <a:rPr lang="en-US" altLang="ja-JP" sz="1500" dirty="0">
                <a:solidFill>
                  <a:schemeClr val="tx2">
                    <a:lumMod val="50000"/>
                  </a:schemeClr>
                </a:solidFill>
                <a:latin typeface="国鉄方向幕書体OTF" pitchFamily="50" charset="-128"/>
                <a:ea typeface="国鉄方向幕書体OTF" pitchFamily="50" charset="-128"/>
              </a:rPr>
              <a:t>SNS</a:t>
            </a:r>
            <a:r>
              <a:rPr lang="ja-JP" altLang="ja-JP" sz="1500" dirty="0">
                <a:solidFill>
                  <a:schemeClr val="tx2">
                    <a:lumMod val="50000"/>
                  </a:schemeClr>
                </a:solidFill>
                <a:latin typeface="国鉄方向幕書体OTF" pitchFamily="50" charset="-128"/>
                <a:ea typeface="国鉄方向幕書体OTF" pitchFamily="50" charset="-128"/>
              </a:rPr>
              <a:t>に参加者の方の写真を掲載させていただく場合がございます。写真はお顔が分からないよう加工をいたします。</a:t>
            </a:r>
          </a:p>
          <a:p>
            <a:r>
              <a:rPr lang="ja-JP" altLang="en-US" sz="1500" dirty="0">
                <a:solidFill>
                  <a:schemeClr val="tx2">
                    <a:lumMod val="50000"/>
                  </a:schemeClr>
                </a:solidFill>
                <a:latin typeface="国鉄方向幕書体OTF" pitchFamily="50" charset="-128"/>
                <a:ea typeface="国鉄方向幕書体OTF" pitchFamily="50" charset="-128"/>
              </a:rPr>
              <a:t>　　　</a:t>
            </a:r>
            <a:r>
              <a:rPr lang="ja-JP" altLang="ja-JP" sz="1500" dirty="0">
                <a:solidFill>
                  <a:schemeClr val="tx2">
                    <a:lumMod val="50000"/>
                  </a:schemeClr>
                </a:solidFill>
                <a:latin typeface="国鉄方向幕書体OTF" pitchFamily="50" charset="-128"/>
                <a:ea typeface="国鉄方向幕書体OTF" pitchFamily="50" charset="-128"/>
              </a:rPr>
              <a:t>※小さなお子様が参加していますので、体調が優れない方はご参加をお控え下さい。</a:t>
            </a:r>
            <a:endParaRPr lang="en-US" altLang="ja-JP" sz="1500" dirty="0">
              <a:solidFill>
                <a:schemeClr val="tx2">
                  <a:lumMod val="50000"/>
                </a:schemeClr>
              </a:solidFill>
              <a:latin typeface="国鉄方向幕書体OTF" pitchFamily="50" charset="-128"/>
              <a:ea typeface="国鉄方向幕書体OTF" pitchFamily="50" charset="-128"/>
            </a:endParaRPr>
          </a:p>
          <a:p>
            <a:r>
              <a:rPr lang="ja-JP" altLang="en-US" sz="1500" dirty="0">
                <a:solidFill>
                  <a:schemeClr val="tx2">
                    <a:lumMod val="50000"/>
                  </a:schemeClr>
                </a:solidFill>
                <a:latin typeface="国鉄方向幕書体OTF" pitchFamily="50" charset="-128"/>
                <a:ea typeface="国鉄方向幕書体OTF" pitchFamily="50" charset="-128"/>
              </a:rPr>
              <a:t>　　　</a:t>
            </a:r>
            <a:r>
              <a:rPr lang="en-US" altLang="ja-JP" sz="1500" dirty="0">
                <a:solidFill>
                  <a:schemeClr val="tx2">
                    <a:lumMod val="50000"/>
                  </a:schemeClr>
                </a:solidFill>
                <a:latin typeface="国鉄方向幕書体OTF" pitchFamily="50" charset="-128"/>
                <a:ea typeface="国鉄方向幕書体OTF" pitchFamily="50" charset="-128"/>
              </a:rPr>
              <a:t>※</a:t>
            </a:r>
            <a:r>
              <a:rPr lang="ja-JP" altLang="en-US" sz="1500" dirty="0">
                <a:solidFill>
                  <a:schemeClr val="tx2">
                    <a:lumMod val="50000"/>
                  </a:schemeClr>
                </a:solidFill>
                <a:latin typeface="国鉄方向幕書体OTF" pitchFamily="50" charset="-128"/>
                <a:ea typeface="国鉄方向幕書体OTF" pitchFamily="50" charset="-128"/>
              </a:rPr>
              <a:t>園行事のため、駐車場のご利用はできません。</a:t>
            </a:r>
            <a:endParaRPr lang="ja-JP" altLang="ja-JP" sz="1500" dirty="0">
              <a:solidFill>
                <a:schemeClr val="tx2">
                  <a:lumMod val="50000"/>
                </a:schemeClr>
              </a:solidFill>
              <a:latin typeface="国鉄方向幕書体OTF" pitchFamily="50" charset="-128"/>
              <a:ea typeface="国鉄方向幕書体OTF" pitchFamily="50" charset="-128"/>
            </a:endParaRPr>
          </a:p>
          <a:p>
            <a:pPr marR="481751" indent="1271929" algn="just"/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Segoe UI Emoji"/>
                <a:ea typeface="HGP創英角ｺﾞｼｯｸUB"/>
              </a:rPr>
              <a:t> </a:t>
            </a:r>
            <a:endParaRPr lang="ja-JP" altLang="en-US" sz="1500" dirty="0">
              <a:solidFill>
                <a:schemeClr val="tx2">
                  <a:lumMod val="75000"/>
                </a:schemeClr>
              </a:solidFill>
              <a:latin typeface="Times New Roman"/>
              <a:ea typeface="Ｙ．ＯｚＦｏｎｔ４"/>
            </a:endParaRPr>
          </a:p>
          <a:p>
            <a:pPr marL="1386590" indent="2140326" algn="just"/>
            <a:r>
              <a:rPr lang="ja-JP" altLang="en-US" dirty="0">
                <a:solidFill>
                  <a:srgbClr val="FF0000"/>
                </a:solidFill>
                <a:latin typeface="Segoe UI Emoji"/>
                <a:ea typeface="HGP創英角ｺﾞｼｯｸUB"/>
              </a:rPr>
              <a:t>　　　　　　　　</a:t>
            </a:r>
            <a:endParaRPr lang="ja-JP" altLang="en-US" sz="1700" dirty="0">
              <a:latin typeface="Times New Roman"/>
              <a:ea typeface="Ｙ．ＯｚＦｏｎｔ４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1633068" y="1267545"/>
            <a:ext cx="9173820" cy="1564219"/>
            <a:chOff x="1358625" y="1050875"/>
            <a:chExt cx="6234859" cy="1210531"/>
          </a:xfrm>
        </p:grpSpPr>
        <p:sp>
          <p:nvSpPr>
            <p:cNvPr id="5" name="フローチャート: 結合子 14"/>
            <p:cNvSpPr/>
            <p:nvPr/>
          </p:nvSpPr>
          <p:spPr>
            <a:xfrm>
              <a:off x="6372195" y="1080097"/>
              <a:ext cx="1221289" cy="1162981"/>
            </a:xfrm>
            <a:prstGeom prst="flowChartConnector">
              <a:avLst/>
            </a:prstGeom>
            <a:solidFill>
              <a:srgbClr val="3399FF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7" name="フローチャート: 結合子 24"/>
            <p:cNvSpPr/>
            <p:nvPr/>
          </p:nvSpPr>
          <p:spPr>
            <a:xfrm>
              <a:off x="5345285" y="1095699"/>
              <a:ext cx="1221289" cy="1162981"/>
            </a:xfrm>
            <a:prstGeom prst="flowChartConnector">
              <a:avLst/>
            </a:prstGeom>
            <a:solidFill>
              <a:srgbClr val="33CC33"/>
            </a:solidFill>
            <a:ln w="57150" cap="flat" cmpd="sng" algn="ctr">
              <a:solidFill>
                <a:schemeClr val="bg1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6" name="フローチャート: 結合子 22"/>
            <p:cNvSpPr/>
            <p:nvPr/>
          </p:nvSpPr>
          <p:spPr>
            <a:xfrm>
              <a:off x="4362557" y="1098425"/>
              <a:ext cx="1221289" cy="1162981"/>
            </a:xfrm>
            <a:prstGeom prst="flowChartConnector">
              <a:avLst/>
            </a:prstGeom>
            <a:solidFill>
              <a:srgbClr val="FF3300"/>
            </a:solidFill>
            <a:ln w="57150" cap="flat" cmpd="sng" algn="ctr">
              <a:solidFill>
                <a:schemeClr val="bg1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8" name="フローチャート: 結合子 1899176646"/>
            <p:cNvSpPr/>
            <p:nvPr/>
          </p:nvSpPr>
          <p:spPr>
            <a:xfrm>
              <a:off x="3363499" y="1097635"/>
              <a:ext cx="1221289" cy="1162981"/>
            </a:xfrm>
            <a:prstGeom prst="flowChartConnector">
              <a:avLst/>
            </a:prstGeom>
            <a:solidFill>
              <a:srgbClr val="FF99CC"/>
            </a:solidFill>
            <a:ln w="57150" cap="flat" cmpd="sng" algn="ctr">
              <a:solidFill>
                <a:schemeClr val="bg1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9" name="フローチャート: 結合子 493477313"/>
            <p:cNvSpPr/>
            <p:nvPr/>
          </p:nvSpPr>
          <p:spPr>
            <a:xfrm>
              <a:off x="2320710" y="1095700"/>
              <a:ext cx="1221289" cy="1162981"/>
            </a:xfrm>
            <a:prstGeom prst="flowChartConnector">
              <a:avLst/>
            </a:prstGeom>
            <a:solidFill>
              <a:srgbClr val="99FF33"/>
            </a:solidFill>
            <a:ln w="57150" cap="flat" cmpd="sng" algn="ctr">
              <a:solidFill>
                <a:schemeClr val="bg1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0" name="フローチャート: 結合子 165419644"/>
            <p:cNvSpPr/>
            <p:nvPr/>
          </p:nvSpPr>
          <p:spPr>
            <a:xfrm>
              <a:off x="1358625" y="1050875"/>
              <a:ext cx="1221289" cy="1162981"/>
            </a:xfrm>
            <a:prstGeom prst="flowChartConnector">
              <a:avLst/>
            </a:prstGeom>
            <a:solidFill>
              <a:srgbClr val="FFCC00"/>
            </a:solidFill>
            <a:ln w="57150" cap="flat" cmpd="sng" algn="ctr">
              <a:solidFill>
                <a:schemeClr val="bg1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1747460" y="1402237"/>
              <a:ext cx="442491" cy="464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3300" dirty="0">
                  <a:solidFill>
                    <a:schemeClr val="bg1"/>
                  </a:solidFill>
                  <a:latin typeface="HGS創英角ﾎﾟｯﾌﾟ体" pitchFamily="50" charset="-128"/>
                  <a:ea typeface="HGS創英角ﾎﾟｯﾌﾟ体" pitchFamily="50" charset="-128"/>
                </a:rPr>
                <a:t>第</a:t>
              </a: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660970" y="1401204"/>
              <a:ext cx="667852" cy="464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3300" dirty="0">
                  <a:solidFill>
                    <a:schemeClr val="bg1"/>
                  </a:solidFill>
                  <a:latin typeface="HGP創英角ﾎﾟｯﾌﾟ体" pitchFamily="50" charset="-128"/>
                  <a:ea typeface="HGP創英角ﾎﾟｯﾌﾟ体" pitchFamily="50" charset="-128"/>
                </a:rPr>
                <a:t>５７</a:t>
              </a: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4721172" y="1394772"/>
              <a:ext cx="504057" cy="464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3300" dirty="0">
                  <a:solidFill>
                    <a:schemeClr val="bg1"/>
                  </a:solidFill>
                  <a:latin typeface="HGS創英角ﾎﾟｯﾌﾟ体" pitchFamily="50" charset="-128"/>
                  <a:ea typeface="HGS創英角ﾎﾟｯﾌﾟ体" pitchFamily="50" charset="-128"/>
                </a:rPr>
                <a:t>運</a:t>
              </a: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3796011" y="1394771"/>
              <a:ext cx="534777" cy="464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3300" dirty="0">
                  <a:solidFill>
                    <a:schemeClr val="bg1"/>
                  </a:solidFill>
                  <a:latin typeface="HGP創英角ﾎﾟｯﾌﾟ体" pitchFamily="50" charset="-128"/>
                  <a:ea typeface="HGP創英角ﾎﾟｯﾌﾟ体" pitchFamily="50" charset="-128"/>
                </a:rPr>
                <a:t>回</a:t>
              </a: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5735549" y="1387308"/>
              <a:ext cx="499398" cy="464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3300" dirty="0">
                  <a:solidFill>
                    <a:schemeClr val="bg1"/>
                  </a:solidFill>
                  <a:latin typeface="HGP創英角ﾎﾟｯﾌﾟ体" pitchFamily="50" charset="-128"/>
                  <a:ea typeface="HGP創英角ﾎﾟｯﾌﾟ体" pitchFamily="50" charset="-128"/>
                </a:rPr>
                <a:t>動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6747018" y="1394771"/>
              <a:ext cx="471645" cy="464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3300" dirty="0">
                  <a:solidFill>
                    <a:schemeClr val="bg1"/>
                  </a:solidFill>
                  <a:latin typeface="HGS創英角ﾎﾟｯﾌﾟ体" pitchFamily="50" charset="-128"/>
                  <a:ea typeface="HGS創英角ﾎﾟｯﾌﾟ体" pitchFamily="50" charset="-128"/>
                </a:rPr>
                <a:t>会</a:t>
              </a: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1071246" y="2831764"/>
            <a:ext cx="11015089" cy="738625"/>
            <a:chOff x="920034" y="2040259"/>
            <a:chExt cx="7560840" cy="527589"/>
          </a:xfrm>
        </p:grpSpPr>
        <p:sp>
          <p:nvSpPr>
            <p:cNvPr id="13" name="フローチャート : 代替処理 12"/>
            <p:cNvSpPr/>
            <p:nvPr/>
          </p:nvSpPr>
          <p:spPr>
            <a:xfrm>
              <a:off x="920034" y="2040259"/>
              <a:ext cx="7560840" cy="527589"/>
            </a:xfrm>
            <a:prstGeom prst="flowChartAlternateProcess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941063" y="2057833"/>
              <a:ext cx="7303345" cy="47265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70118" indent="-1615910" algn="just"/>
              <a:r>
                <a:rPr lang="ja-JP" altLang="ja-JP" sz="1700" dirty="0">
                  <a:solidFill>
                    <a:srgbClr val="833C0B"/>
                  </a:solidFill>
                  <a:latin typeface="Times New Roman"/>
                  <a:ea typeface="HGS創英角ﾎﾟｯﾌﾟ体"/>
                </a:rPr>
                <a:t>今年も秋の運動会が行われます。</a:t>
              </a:r>
              <a:endParaRPr lang="ja-JP" altLang="ja-JP" sz="1700" dirty="0">
                <a:latin typeface="Times New Roman"/>
                <a:ea typeface="Ｙ．ＯｚＦｏｎｔ４"/>
              </a:endParaRPr>
            </a:p>
            <a:p>
              <a:pPr marL="1870118" indent="-1615910" algn="just"/>
              <a:r>
                <a:rPr lang="ja-JP" altLang="ja-JP" sz="1700" dirty="0">
                  <a:solidFill>
                    <a:srgbClr val="833C0B"/>
                  </a:solidFill>
                  <a:latin typeface="Times New Roman"/>
                  <a:ea typeface="HGS創英角ﾎﾟｯﾌﾟ体"/>
                </a:rPr>
                <a:t>未就園児</a:t>
              </a:r>
              <a:r>
                <a:rPr lang="ja-JP" altLang="en-US" sz="1700" dirty="0">
                  <a:solidFill>
                    <a:srgbClr val="833C0B"/>
                  </a:solidFill>
                  <a:latin typeface="Times New Roman"/>
                  <a:ea typeface="HGS創英角ﾎﾟｯﾌﾟ体"/>
                </a:rPr>
                <a:t>・卒園児</a:t>
              </a:r>
              <a:r>
                <a:rPr lang="ja-JP" altLang="ja-JP" sz="1700" dirty="0">
                  <a:solidFill>
                    <a:srgbClr val="833C0B"/>
                  </a:solidFill>
                  <a:latin typeface="Times New Roman"/>
                  <a:ea typeface="HGS創英角ﾎﾟｯﾌﾟ体"/>
                </a:rPr>
                <a:t>のみなさんが参加できる</a:t>
              </a:r>
              <a:r>
                <a:rPr lang="ja-JP" altLang="en-US" sz="1700" dirty="0">
                  <a:solidFill>
                    <a:srgbClr val="833C0B"/>
                  </a:solidFill>
                  <a:latin typeface="Times New Roman"/>
                  <a:ea typeface="HGS創英角ﾎﾟｯﾌﾟ体"/>
                </a:rPr>
                <a:t>種目</a:t>
              </a:r>
              <a:r>
                <a:rPr lang="ja-JP" altLang="ja-JP" sz="1700" dirty="0">
                  <a:solidFill>
                    <a:srgbClr val="833C0B"/>
                  </a:solidFill>
                  <a:latin typeface="Times New Roman"/>
                  <a:ea typeface="HGS創英角ﾎﾟｯﾌﾟ体"/>
                </a:rPr>
                <a:t>もありますので、ぜひ遊びに来て下さいね！</a:t>
              </a:r>
              <a:r>
                <a:rPr lang="en-US" altLang="ja-JP" sz="2000" b="1" dirty="0">
                  <a:solidFill>
                    <a:srgbClr val="833C0B"/>
                  </a:solidFill>
                  <a:latin typeface="Times New Roman"/>
                  <a:ea typeface="HGS創英角ﾎﾟｯﾌﾟ体"/>
                </a:rPr>
                <a:t>(</a:t>
              </a:r>
              <a:r>
                <a:rPr lang="ja-JP" altLang="ja-JP" sz="2000" b="1" dirty="0">
                  <a:solidFill>
                    <a:srgbClr val="833C0B"/>
                  </a:solidFill>
                  <a:latin typeface="Times New Roman"/>
                  <a:ea typeface="HGS創英角ﾎﾟｯﾌﾟ体"/>
                </a:rPr>
                <a:t>予約不要</a:t>
              </a:r>
              <a:r>
                <a:rPr lang="en-US" altLang="ja-JP" sz="2000" b="1" dirty="0">
                  <a:solidFill>
                    <a:srgbClr val="833C0B"/>
                  </a:solidFill>
                  <a:latin typeface="Times New Roman"/>
                  <a:ea typeface="HGS創英角ﾎﾟｯﾌﾟ体"/>
                </a:rPr>
                <a:t>)</a:t>
              </a:r>
              <a:endParaRPr lang="ja-JP" altLang="ja-JP" sz="2000" b="1" dirty="0">
                <a:latin typeface="Times New Roman"/>
                <a:ea typeface="Ｙ．ＯｚＦｏｎｔ４"/>
              </a:endParaRPr>
            </a:p>
          </p:txBody>
        </p:sp>
      </p:grpSp>
      <p:sp>
        <p:nvSpPr>
          <p:cNvPr id="29" name="テキスト ボックス 4"/>
          <p:cNvSpPr txBox="1"/>
          <p:nvPr/>
        </p:nvSpPr>
        <p:spPr>
          <a:xfrm>
            <a:off x="6196487" y="8838043"/>
            <a:ext cx="5438296" cy="87665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127993" tIns="63997" rIns="127993" bIns="6399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601744" algn="just"/>
            <a:r>
              <a:rPr lang="ja-JP" altLang="en-US" sz="2000" b="1" dirty="0">
                <a:solidFill>
                  <a:srgbClr val="00B050"/>
                </a:solidFill>
                <a:latin typeface="Times New Roman"/>
                <a:ea typeface="国鉄方向幕書体"/>
              </a:rPr>
              <a:t>学校法人双葉学園</a:t>
            </a:r>
            <a:endParaRPr lang="ja-JP" altLang="en-US" sz="2000" dirty="0">
              <a:latin typeface="Times New Roman"/>
              <a:ea typeface="Ｙ．ＯｚＦｏｎｔ４"/>
            </a:endParaRPr>
          </a:p>
          <a:p>
            <a:pPr indent="498639" algn="just"/>
            <a:r>
              <a:rPr lang="ja-JP" altLang="en-US" sz="2000" b="1" dirty="0">
                <a:solidFill>
                  <a:srgbClr val="00B050"/>
                </a:solidFill>
                <a:latin typeface="Times New Roman"/>
                <a:ea typeface="国鉄方向幕書体"/>
              </a:rPr>
              <a:t>認定こども園ふたば　</a:t>
            </a:r>
            <a:r>
              <a:rPr lang="en-US" sz="2000" b="1" dirty="0">
                <a:solidFill>
                  <a:srgbClr val="00B050"/>
                </a:solidFill>
                <a:latin typeface="国鉄方向幕書体OTF" pitchFamily="50" charset="-128"/>
                <a:ea typeface="国鉄方向幕書体OTF" pitchFamily="50" charset="-128"/>
              </a:rPr>
              <a:t>048-734-3873</a:t>
            </a:r>
            <a:endParaRPr lang="ja-JP" altLang="en-US" sz="2000" dirty="0">
              <a:latin typeface="国鉄方向幕書体OTF" pitchFamily="50" charset="-128"/>
              <a:ea typeface="国鉄方向幕書体OTF" pitchFamily="50" charset="-128"/>
            </a:endParaRPr>
          </a:p>
        </p:txBody>
      </p:sp>
      <p:pic>
        <p:nvPicPr>
          <p:cNvPr id="30" name="図 2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4890" y="8297199"/>
            <a:ext cx="1296176" cy="1198107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AutoShape 2" descr="色塗りできる幼稚園の園舎のイラスト|ぬれよん-ぬれるフリーイラスト"/>
          <p:cNvSpPr>
            <a:spLocks noChangeAspect="1" noChangeArrowheads="1"/>
          </p:cNvSpPr>
          <p:nvPr/>
        </p:nvSpPr>
        <p:spPr bwMode="auto">
          <a:xfrm>
            <a:off x="217806" y="-202246"/>
            <a:ext cx="426720" cy="42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7993" tIns="63997" rIns="127993" bIns="63997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2" name="AutoShape 4" descr="色塗りできる幼稚園の園舎のイラスト|ぬれよん-ぬれるフリーイラスト"/>
          <p:cNvSpPr>
            <a:spLocks noChangeAspect="1" noChangeArrowheads="1"/>
          </p:cNvSpPr>
          <p:nvPr/>
        </p:nvSpPr>
        <p:spPr bwMode="auto">
          <a:xfrm>
            <a:off x="431166" y="11114"/>
            <a:ext cx="426720" cy="42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7993" tIns="63997" rIns="127993" bIns="63997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3" name="AutoShape 6" descr="保育園｜イラスト・フリー素材なら「シンテリ」"/>
          <p:cNvSpPr>
            <a:spLocks noChangeAspect="1" noChangeArrowheads="1"/>
          </p:cNvSpPr>
          <p:nvPr/>
        </p:nvSpPr>
        <p:spPr bwMode="auto">
          <a:xfrm>
            <a:off x="644526" y="224474"/>
            <a:ext cx="426720" cy="42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7993" tIns="63997" rIns="127993" bIns="63997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24" name="グループ化 23"/>
          <p:cNvGrpSpPr/>
          <p:nvPr/>
        </p:nvGrpSpPr>
        <p:grpSpPr>
          <a:xfrm>
            <a:off x="-17495" y="7321609"/>
            <a:ext cx="3267000" cy="2186120"/>
            <a:chOff x="485815" y="5089474"/>
            <a:chExt cx="2462575" cy="1768526"/>
          </a:xfrm>
        </p:grpSpPr>
        <p:pic>
          <p:nvPicPr>
            <p:cNvPr id="32" name="Picture 2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51" r="35589" b="24004"/>
            <a:stretch/>
          </p:blipFill>
          <p:spPr bwMode="auto">
            <a:xfrm>
              <a:off x="485815" y="5296486"/>
              <a:ext cx="1752476" cy="1187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3" name="テキスト ボックス 32"/>
            <p:cNvSpPr txBox="1"/>
            <p:nvPr/>
          </p:nvSpPr>
          <p:spPr>
            <a:xfrm>
              <a:off x="848040" y="5945819"/>
              <a:ext cx="1329486" cy="547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700" dirty="0">
                  <a:latin typeface="HGP創英角ﾎﾟｯﾌﾟ体" pitchFamily="50" charset="-128"/>
                  <a:ea typeface="HGP創英角ﾎﾟｯﾌﾟ体" pitchFamily="50" charset="-128"/>
                </a:rPr>
                <a:t>認定こども園</a:t>
              </a:r>
              <a:endParaRPr lang="en-US" altLang="ja-JP" sz="1700" dirty="0">
                <a:latin typeface="HGP創英角ﾎﾟｯﾌﾟ体" pitchFamily="50" charset="-128"/>
                <a:ea typeface="HGP創英角ﾎﾟｯﾌﾟ体" pitchFamily="50" charset="-128"/>
              </a:endParaRPr>
            </a:p>
            <a:p>
              <a:r>
                <a:rPr lang="ja-JP" altLang="en-US" sz="2100" dirty="0">
                  <a:latin typeface="HGP創英角ﾎﾟｯﾌﾟ体" pitchFamily="50" charset="-128"/>
                  <a:ea typeface="HGP創英角ﾎﾟｯﾌﾟ体" pitchFamily="50" charset="-128"/>
                </a:rPr>
                <a:t>　　</a:t>
              </a:r>
              <a:r>
                <a:rPr lang="ja-JP" altLang="en-US" sz="1700" dirty="0">
                  <a:latin typeface="HGP創英角ﾎﾟｯﾌﾟ体" pitchFamily="50" charset="-128"/>
                  <a:ea typeface="HGP創英角ﾎﾟｯﾌﾟ体" pitchFamily="50" charset="-128"/>
                </a:rPr>
                <a:t>ふたば</a:t>
              </a:r>
            </a:p>
          </p:txBody>
        </p:sp>
        <p:sp>
          <p:nvSpPr>
            <p:cNvPr id="34" name="L 字 33"/>
            <p:cNvSpPr/>
            <p:nvPr/>
          </p:nvSpPr>
          <p:spPr>
            <a:xfrm rot="10800000">
              <a:off x="542694" y="5089474"/>
              <a:ext cx="2094897" cy="760271"/>
            </a:xfrm>
            <a:prstGeom prst="corner">
              <a:avLst/>
            </a:prstGeom>
            <a:solidFill>
              <a:srgbClr val="FBC5F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35" name="正方形/長方形 34"/>
            <p:cNvSpPr/>
            <p:nvPr/>
          </p:nvSpPr>
          <p:spPr>
            <a:xfrm rot="5400000">
              <a:off x="2110309" y="5852411"/>
              <a:ext cx="728735" cy="325830"/>
            </a:xfrm>
            <a:prstGeom prst="rect">
              <a:avLst/>
            </a:prstGeom>
            <a:solidFill>
              <a:srgbClr val="FBC5F5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626216" y="6483672"/>
              <a:ext cx="1471673" cy="374328"/>
            </a:xfrm>
            <a:prstGeom prst="rect">
              <a:avLst/>
            </a:prstGeom>
            <a:solidFill>
              <a:srgbClr val="FBC5F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37" name="テキスト ボックス 3"/>
            <p:cNvSpPr txBox="1"/>
            <p:nvPr/>
          </p:nvSpPr>
          <p:spPr>
            <a:xfrm>
              <a:off x="2187563" y="6465410"/>
              <a:ext cx="760827" cy="313612"/>
            </a:xfrm>
            <a:prstGeom prst="rect">
              <a:avLst/>
            </a:prstGeom>
            <a:solidFill>
              <a:sysClr val="window" lastClr="FFFFFF"/>
            </a:solidFill>
            <a:ln w="28575">
              <a:solidFill>
                <a:srgbClr val="002060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indent="-124438" algn="ctr"/>
              <a:r>
                <a:rPr lang="ja-JP" altLang="en-US" sz="2000" b="1">
                  <a:latin typeface="Times New Roman"/>
                  <a:ea typeface="BIZ UDPゴシック"/>
                </a:rPr>
                <a:t>正門</a:t>
              </a:r>
              <a:endParaRPr lang="ja-JP" altLang="en-US" sz="1700">
                <a:latin typeface="Times New Roman"/>
                <a:ea typeface="Ｙ．ＯｚＦｏｎｔ４"/>
              </a:endParaRPr>
            </a:p>
          </p:txBody>
        </p:sp>
      </p:grpSp>
      <p:grpSp>
        <p:nvGrpSpPr>
          <p:cNvPr id="43" name="グループ化 42"/>
          <p:cNvGrpSpPr/>
          <p:nvPr/>
        </p:nvGrpSpPr>
        <p:grpSpPr>
          <a:xfrm>
            <a:off x="5169149" y="7343840"/>
            <a:ext cx="4041160" cy="1746189"/>
            <a:chOff x="3635896" y="2257355"/>
            <a:chExt cx="3895128" cy="1990090"/>
          </a:xfrm>
        </p:grpSpPr>
        <p:sp>
          <p:nvSpPr>
            <p:cNvPr id="44" name="フローチャート: 論理積ゲート 1"/>
            <p:cNvSpPr/>
            <p:nvPr/>
          </p:nvSpPr>
          <p:spPr>
            <a:xfrm rot="20902314" flipH="1" flipV="1">
              <a:off x="3635896" y="2649223"/>
              <a:ext cx="1889478" cy="1598222"/>
            </a:xfrm>
            <a:prstGeom prst="flowChartDelay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45" name="フローチャート: 論理積ゲート 1"/>
            <p:cNvSpPr/>
            <p:nvPr/>
          </p:nvSpPr>
          <p:spPr>
            <a:xfrm rot="10090686" flipH="1" flipV="1">
              <a:off x="5476297" y="2257355"/>
              <a:ext cx="1889478" cy="1598222"/>
            </a:xfrm>
            <a:prstGeom prst="flowChartDelay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46" name="テキスト ボックス 3"/>
            <p:cNvSpPr txBox="1"/>
            <p:nvPr/>
          </p:nvSpPr>
          <p:spPr>
            <a:xfrm>
              <a:off x="4372056" y="3005466"/>
              <a:ext cx="2199408" cy="575919"/>
            </a:xfrm>
            <a:prstGeom prst="rect">
              <a:avLst/>
            </a:prstGeom>
            <a:noFill/>
            <a:ln w="28575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indent="248875" algn="ctr"/>
              <a:r>
                <a:rPr lang="ja-JP" altLang="en-US" sz="1700" b="1" dirty="0">
                  <a:latin typeface="Times New Roman"/>
                  <a:ea typeface="BIZ UDPゴシック"/>
                </a:rPr>
                <a:t>サウススポーツパーク</a:t>
              </a:r>
              <a:endParaRPr lang="ja-JP" altLang="en-US" sz="1700" dirty="0">
                <a:latin typeface="Times New Roman"/>
                <a:ea typeface="Ｙ．ＯｚＦｏｎｔ４"/>
              </a:endParaRPr>
            </a:p>
          </p:txBody>
        </p:sp>
        <p:pic>
          <p:nvPicPr>
            <p:cNvPr id="47" name="図 46" descr="ミニーマウスのイラストの簡単な書き方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96715" y="2714150"/>
              <a:ext cx="534309" cy="51061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8" name="テキスト ボックス 3"/>
          <p:cNvSpPr txBox="1"/>
          <p:nvPr/>
        </p:nvSpPr>
        <p:spPr>
          <a:xfrm>
            <a:off x="4217268" y="7750331"/>
            <a:ext cx="1056132" cy="423042"/>
          </a:xfrm>
          <a:prstGeom prst="rect">
            <a:avLst/>
          </a:prstGeom>
          <a:solidFill>
            <a:sysClr val="window" lastClr="FFFFFF"/>
          </a:solidFill>
          <a:ln w="28575">
            <a:solidFill>
              <a:srgbClr val="002060"/>
            </a:solidFill>
          </a:ln>
        </p:spPr>
        <p:txBody>
          <a:bodyPr rot="0" spcFirstLastPara="0" vert="horz" wrap="square" lIns="127993" tIns="63997" rIns="127993" bIns="6399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88884"/>
            <a:r>
              <a:rPr lang="ja-JP" altLang="en-US" sz="1700" b="1" dirty="0">
                <a:latin typeface="Times New Roman"/>
                <a:ea typeface="BIZ UDPゴシック"/>
              </a:rPr>
              <a:t>園児席</a:t>
            </a:r>
            <a:endParaRPr lang="ja-JP" altLang="en-US" sz="1500" dirty="0">
              <a:latin typeface="Times New Roman"/>
              <a:ea typeface="Ｙ．ＯｚＦｏｎｔ４"/>
            </a:endParaRPr>
          </a:p>
        </p:txBody>
      </p:sp>
      <p:sp>
        <p:nvSpPr>
          <p:cNvPr id="49" name="テキスト ボックス 3"/>
          <p:cNvSpPr txBox="1"/>
          <p:nvPr/>
        </p:nvSpPr>
        <p:spPr>
          <a:xfrm>
            <a:off x="5273400" y="7321610"/>
            <a:ext cx="1056132" cy="423042"/>
          </a:xfrm>
          <a:prstGeom prst="rect">
            <a:avLst/>
          </a:prstGeom>
          <a:solidFill>
            <a:sysClr val="window" lastClr="FFFFFF"/>
          </a:solidFill>
          <a:ln w="28575">
            <a:solidFill>
              <a:srgbClr val="002060"/>
            </a:solidFill>
          </a:ln>
        </p:spPr>
        <p:txBody>
          <a:bodyPr rot="0" spcFirstLastPara="0" vert="horz" wrap="square" lIns="127993" tIns="63997" rIns="127993" bIns="6399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88884"/>
            <a:r>
              <a:rPr lang="ja-JP" altLang="en-US" sz="1700" b="1" dirty="0">
                <a:latin typeface="Times New Roman"/>
                <a:ea typeface="BIZ UDPゴシック"/>
              </a:rPr>
              <a:t>園児席</a:t>
            </a:r>
            <a:endParaRPr lang="ja-JP" altLang="en-US" sz="1500" dirty="0">
              <a:latin typeface="Times New Roman"/>
              <a:ea typeface="Ｙ．ＯｚＦｏｎｔ４"/>
            </a:endParaRPr>
          </a:p>
        </p:txBody>
      </p:sp>
      <p:sp>
        <p:nvSpPr>
          <p:cNvPr id="50" name="テキスト ボックス 3"/>
          <p:cNvSpPr txBox="1"/>
          <p:nvPr/>
        </p:nvSpPr>
        <p:spPr>
          <a:xfrm>
            <a:off x="6433110" y="7125264"/>
            <a:ext cx="854329" cy="408897"/>
          </a:xfrm>
          <a:prstGeom prst="rect">
            <a:avLst/>
          </a:prstGeom>
          <a:solidFill>
            <a:schemeClr val="lt1"/>
          </a:solidFill>
          <a:ln w="28575">
            <a:solidFill>
              <a:srgbClr val="002060"/>
            </a:solidFill>
          </a:ln>
        </p:spPr>
        <p:txBody>
          <a:bodyPr rot="0" spcFirstLastPara="0" vert="horz" wrap="square" lIns="127993" tIns="63997" rIns="127993" bIns="6399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88884"/>
            <a:r>
              <a:rPr lang="ja-JP" altLang="en-US" sz="1700" b="1" dirty="0">
                <a:latin typeface="Times New Roman"/>
                <a:ea typeface="BIZ UDPゴシック"/>
              </a:rPr>
              <a:t>本部</a:t>
            </a:r>
            <a:endParaRPr lang="ja-JP" altLang="en-US" sz="1500" dirty="0">
              <a:latin typeface="Times New Roman"/>
              <a:ea typeface="Ｙ．ＯｚＦｏｎｔ４"/>
            </a:endParaRPr>
          </a:p>
        </p:txBody>
      </p:sp>
      <p:sp>
        <p:nvSpPr>
          <p:cNvPr id="51" name="テキスト ボックス 3"/>
          <p:cNvSpPr txBox="1"/>
          <p:nvPr/>
        </p:nvSpPr>
        <p:spPr>
          <a:xfrm>
            <a:off x="7497251" y="7065007"/>
            <a:ext cx="1056132" cy="423042"/>
          </a:xfrm>
          <a:prstGeom prst="rect">
            <a:avLst/>
          </a:prstGeom>
          <a:solidFill>
            <a:sysClr val="window" lastClr="FFFFFF"/>
          </a:solidFill>
          <a:ln w="28575">
            <a:solidFill>
              <a:srgbClr val="002060"/>
            </a:solidFill>
          </a:ln>
        </p:spPr>
        <p:txBody>
          <a:bodyPr rot="0" spcFirstLastPara="0" vert="horz" wrap="square" lIns="127993" tIns="63997" rIns="127993" bIns="6399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88884"/>
            <a:r>
              <a:rPr lang="ja-JP" altLang="en-US" sz="1700" b="1" dirty="0">
                <a:latin typeface="Times New Roman"/>
                <a:ea typeface="BIZ UDPゴシック"/>
              </a:rPr>
              <a:t>園児席</a:t>
            </a:r>
            <a:endParaRPr lang="ja-JP" altLang="en-US" sz="1500" dirty="0">
              <a:latin typeface="Times New Roman"/>
              <a:ea typeface="Ｙ．ＯｚＦｏｎｔ４"/>
            </a:endParaRPr>
          </a:p>
        </p:txBody>
      </p:sp>
      <p:sp>
        <p:nvSpPr>
          <p:cNvPr id="52" name="テキスト ボックス 3"/>
          <p:cNvSpPr txBox="1"/>
          <p:nvPr/>
        </p:nvSpPr>
        <p:spPr>
          <a:xfrm>
            <a:off x="3947144" y="8505568"/>
            <a:ext cx="1108923" cy="410915"/>
          </a:xfrm>
          <a:prstGeom prst="rect">
            <a:avLst/>
          </a:prstGeom>
          <a:noFill/>
          <a:ln w="28575">
            <a:noFill/>
          </a:ln>
        </p:spPr>
        <p:txBody>
          <a:bodyPr rot="0" spcFirstLastPara="0" vert="horz" wrap="square" lIns="127993" tIns="63997" rIns="127993" bIns="6399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248875" algn="just"/>
            <a:r>
              <a:rPr lang="ja-JP" altLang="en-US" sz="1700" b="1" dirty="0">
                <a:latin typeface="Times New Roman"/>
                <a:ea typeface="BIZ UDPゴシック"/>
              </a:rPr>
              <a:t>入口１</a:t>
            </a:r>
            <a:endParaRPr lang="ja-JP" altLang="en-US" sz="1500" dirty="0">
              <a:latin typeface="Times New Roman"/>
              <a:ea typeface="Ｙ．ＯｚＦｏｎｔ４"/>
            </a:endParaRPr>
          </a:p>
        </p:txBody>
      </p:sp>
      <p:sp>
        <p:nvSpPr>
          <p:cNvPr id="53" name="テキスト ボックス 3"/>
          <p:cNvSpPr txBox="1"/>
          <p:nvPr/>
        </p:nvSpPr>
        <p:spPr>
          <a:xfrm>
            <a:off x="8807969" y="8466077"/>
            <a:ext cx="1108923" cy="410915"/>
          </a:xfrm>
          <a:prstGeom prst="rect">
            <a:avLst/>
          </a:prstGeom>
          <a:noFill/>
          <a:ln w="28575">
            <a:noFill/>
          </a:ln>
        </p:spPr>
        <p:txBody>
          <a:bodyPr rot="0" spcFirstLastPara="0" vert="horz" wrap="square" lIns="127993" tIns="63997" rIns="127993" bIns="6399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248875" algn="just"/>
            <a:r>
              <a:rPr lang="ja-JP" altLang="en-US" sz="1700" b="1" dirty="0">
                <a:latin typeface="Times New Roman"/>
                <a:ea typeface="BIZ UDPゴシック"/>
              </a:rPr>
              <a:t>入口２</a:t>
            </a:r>
            <a:endParaRPr lang="ja-JP" altLang="en-US" sz="1500" dirty="0">
              <a:latin typeface="Times New Roman"/>
              <a:ea typeface="Ｙ．ＯｚＦｏｎｔ４"/>
            </a:endParaRPr>
          </a:p>
        </p:txBody>
      </p:sp>
      <p:sp>
        <p:nvSpPr>
          <p:cNvPr id="54" name="乗算記号 53"/>
          <p:cNvSpPr/>
          <p:nvPr/>
        </p:nvSpPr>
        <p:spPr>
          <a:xfrm>
            <a:off x="8312815" y="8137385"/>
            <a:ext cx="343154" cy="248031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27993" tIns="63997" rIns="127993" bIns="639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55" name="テキスト ボックス 3"/>
          <p:cNvSpPr txBox="1"/>
          <p:nvPr/>
        </p:nvSpPr>
        <p:spPr>
          <a:xfrm>
            <a:off x="8807969" y="7051261"/>
            <a:ext cx="1108923" cy="410915"/>
          </a:xfrm>
          <a:prstGeom prst="rect">
            <a:avLst/>
          </a:prstGeom>
          <a:noFill/>
          <a:ln w="28575">
            <a:noFill/>
          </a:ln>
        </p:spPr>
        <p:txBody>
          <a:bodyPr rot="0" spcFirstLastPara="0" vert="horz" wrap="square" lIns="127993" tIns="63997" rIns="127993" bIns="6399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248875" algn="just"/>
            <a:r>
              <a:rPr lang="ja-JP" altLang="en-US" sz="1700" b="1" dirty="0">
                <a:latin typeface="Times New Roman"/>
                <a:ea typeface="BIZ UDPゴシック"/>
              </a:rPr>
              <a:t>入口３</a:t>
            </a:r>
            <a:endParaRPr lang="ja-JP" altLang="en-US" sz="1500" dirty="0">
              <a:latin typeface="Times New Roman"/>
              <a:ea typeface="Ｙ．ＯｚＦｏｎｔ４"/>
            </a:endParaRPr>
          </a:p>
        </p:txBody>
      </p:sp>
      <p:sp>
        <p:nvSpPr>
          <p:cNvPr id="60" name="フレーム (半分) 59"/>
          <p:cNvSpPr/>
          <p:nvPr/>
        </p:nvSpPr>
        <p:spPr>
          <a:xfrm rot="5881897">
            <a:off x="4839224" y="8556849"/>
            <a:ext cx="439166" cy="370098"/>
          </a:xfrm>
          <a:prstGeom prst="half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22191" tIns="61096" rIns="122191" bIns="610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61" name="フレーム (半分) 60"/>
          <p:cNvSpPr/>
          <p:nvPr/>
        </p:nvSpPr>
        <p:spPr>
          <a:xfrm rot="15484401">
            <a:off x="8715839" y="7200868"/>
            <a:ext cx="439166" cy="370098"/>
          </a:xfrm>
          <a:prstGeom prst="halfFrame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122191" tIns="61096" rIns="122191" bIns="610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62" name="フレーム (半分) 61"/>
          <p:cNvSpPr/>
          <p:nvPr/>
        </p:nvSpPr>
        <p:spPr>
          <a:xfrm>
            <a:off x="8730447" y="8273591"/>
            <a:ext cx="405384" cy="400939"/>
          </a:xfrm>
          <a:prstGeom prst="halfFrame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122191" tIns="61096" rIns="122191" bIns="610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8" name="円形吹き出し 27"/>
          <p:cNvSpPr/>
          <p:nvPr/>
        </p:nvSpPr>
        <p:spPr>
          <a:xfrm>
            <a:off x="9956044" y="6404581"/>
            <a:ext cx="2769011" cy="1768791"/>
          </a:xfrm>
          <a:prstGeom prst="wedgeEllipseCallout">
            <a:avLst>
              <a:gd name="adj1" fmla="val -74734"/>
              <a:gd name="adj2" fmla="val 38375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テキスト ボックス 10"/>
          <p:cNvSpPr txBox="1"/>
          <p:nvPr/>
        </p:nvSpPr>
        <p:spPr>
          <a:xfrm>
            <a:off x="10039095" y="6826207"/>
            <a:ext cx="3191373" cy="94660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122191" tIns="61096" rIns="122191" bIns="6109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271536" algn="just"/>
            <a:r>
              <a:rPr lang="ja-JP" altLang="en-US" sz="1600" b="1" dirty="0">
                <a:solidFill>
                  <a:srgbClr val="FF0000"/>
                </a:solidFill>
                <a:latin typeface="国鉄方向幕書体OTF" pitchFamily="50" charset="-128"/>
                <a:ea typeface="国鉄方向幕書体OTF" pitchFamily="50" charset="-128"/>
                <a:cs typeface="Times New Roman"/>
              </a:rPr>
              <a:t>このあたりに集合！</a:t>
            </a:r>
            <a:endParaRPr lang="ja-JP" altLang="en-US" sz="1600" dirty="0">
              <a:latin typeface="国鉄方向幕書体OTF" pitchFamily="50" charset="-128"/>
              <a:ea typeface="国鉄方向幕書体OTF" pitchFamily="50" charset="-128"/>
            </a:endParaRPr>
          </a:p>
          <a:p>
            <a:pPr indent="271536" algn="just"/>
            <a:r>
              <a:rPr lang="ja-JP" altLang="en-US" sz="1600" b="1" dirty="0">
                <a:solidFill>
                  <a:srgbClr val="FF0000"/>
                </a:solidFill>
                <a:latin typeface="国鉄方向幕書体OTF" pitchFamily="50" charset="-128"/>
                <a:ea typeface="国鉄方向幕書体OTF" pitchFamily="50" charset="-128"/>
                <a:cs typeface="Times New Roman"/>
              </a:rPr>
              <a:t>ミニーちゃんの看板が</a:t>
            </a:r>
            <a:endParaRPr lang="ja-JP" altLang="en-US" sz="1600" dirty="0">
              <a:latin typeface="国鉄方向幕書体OTF" pitchFamily="50" charset="-128"/>
              <a:ea typeface="国鉄方向幕書体OTF" pitchFamily="50" charset="-128"/>
            </a:endParaRPr>
          </a:p>
          <a:p>
            <a:pPr indent="271536" algn="just"/>
            <a:r>
              <a:rPr lang="ja-JP" altLang="en-US" sz="1600" b="1" dirty="0">
                <a:solidFill>
                  <a:srgbClr val="FF0000"/>
                </a:solidFill>
                <a:latin typeface="国鉄方向幕書体OTF" pitchFamily="50" charset="-128"/>
                <a:ea typeface="国鉄方向幕書体OTF" pitchFamily="50" charset="-128"/>
                <a:cs typeface="Times New Roman"/>
              </a:rPr>
              <a:t>目印です</a:t>
            </a:r>
            <a:endParaRPr lang="ja-JP" altLang="en-US" sz="1600" dirty="0">
              <a:latin typeface="国鉄方向幕書体OTF" pitchFamily="50" charset="-128"/>
              <a:ea typeface="国鉄方向幕書体OTF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136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81</Words>
  <Application>Microsoft Office PowerPoint</Application>
  <PresentationFormat>A3 297x420 mm</PresentationFormat>
  <Paragraphs>42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双葉学園</dc:creator>
  <cp:lastModifiedBy>双葉学園</cp:lastModifiedBy>
  <cp:revision>62</cp:revision>
  <cp:lastPrinted>2025-09-18T01:34:00Z</cp:lastPrinted>
  <dcterms:created xsi:type="dcterms:W3CDTF">2025-09-09T02:42:47Z</dcterms:created>
  <dcterms:modified xsi:type="dcterms:W3CDTF">2025-09-18T01:50:45Z</dcterms:modified>
</cp:coreProperties>
</file>